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739" r:id="rId7"/>
  </p:sldMasterIdLst>
  <p:notesMasterIdLst>
    <p:notesMasterId r:id="rId33"/>
  </p:notesMasterIdLst>
  <p:sldIdLst>
    <p:sldId id="321" r:id="rId8"/>
    <p:sldId id="355" r:id="rId9"/>
    <p:sldId id="445" r:id="rId10"/>
    <p:sldId id="382" r:id="rId11"/>
    <p:sldId id="399" r:id="rId12"/>
    <p:sldId id="446" r:id="rId13"/>
    <p:sldId id="481" r:id="rId14"/>
    <p:sldId id="482" r:id="rId15"/>
    <p:sldId id="408" r:id="rId16"/>
    <p:sldId id="435" r:id="rId17"/>
    <p:sldId id="410" r:id="rId18"/>
    <p:sldId id="483" r:id="rId19"/>
    <p:sldId id="485" r:id="rId20"/>
    <p:sldId id="484" r:id="rId21"/>
    <p:sldId id="439" r:id="rId22"/>
    <p:sldId id="486" r:id="rId23"/>
    <p:sldId id="487" r:id="rId24"/>
    <p:sldId id="448" r:id="rId25"/>
    <p:sldId id="491" r:id="rId26"/>
    <p:sldId id="489" r:id="rId27"/>
    <p:sldId id="488" r:id="rId28"/>
    <p:sldId id="490" r:id="rId29"/>
    <p:sldId id="443" r:id="rId30"/>
    <p:sldId id="480" r:id="rId31"/>
    <p:sldId id="442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  <a:srgbClr val="0000FF"/>
    <a:srgbClr val="EBAFB5"/>
    <a:srgbClr val="F34B77"/>
    <a:srgbClr val="020000"/>
    <a:srgbClr val="30303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B3CA7-7367-40DE-AB0A-720CF93EFFD0}" v="43" dt="2023-03-22T18:38:28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6" autoAdjust="0"/>
  </p:normalViewPr>
  <p:slideViewPr>
    <p:cSldViewPr snapToGrid="0" snapToObjects="1">
      <p:cViewPr varScale="1">
        <p:scale>
          <a:sx n="103" d="100"/>
          <a:sy n="103" d="100"/>
        </p:scale>
        <p:origin x="105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60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24/03/2023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755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docs/current/user-guide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www.baeldung.com/junit-asser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t.wikipedia.org/wiki/JUnit" TargetMode="External"/><Relationship Id="rId5" Type="http://schemas.openxmlformats.org/officeDocument/2006/relationships/hyperlink" Target="https://www.devmedia.com.br/assertions-em-java" TargetMode="External"/><Relationship Id="rId10" Type="http://schemas.openxmlformats.org/officeDocument/2006/relationships/image" Target="../media/image31.emf"/><Relationship Id="rId4" Type="http://schemas.openxmlformats.org/officeDocument/2006/relationships/hyperlink" Target="https://www.devmedia.com.br/gerenciando-projetos-com-maven" TargetMode="External"/><Relationship Id="rId9" Type="http://schemas.openxmlformats.org/officeDocument/2006/relationships/hyperlink" Target="https://www.baeldung.com/junit-4-rul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baeldung.com/junit-before-beforeclass-beforeeach-beforeall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mvnrepository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1999290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3412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29" y="2359545"/>
            <a:ext cx="4978248" cy="39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67FBD32-90A3-46D4-8AB9-91BABEBD1326}"/>
              </a:ext>
            </a:extLst>
          </p:cNvPr>
          <p:cNvSpPr/>
          <p:nvPr/>
        </p:nvSpPr>
        <p:spPr>
          <a:xfrm>
            <a:off x="755538" y="389729"/>
            <a:ext cx="73819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Até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aqui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alguém tem alguma pergunta?</a:t>
            </a:r>
            <a:endParaRPr lang="pt-BR" altLang="pt-BR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5" descr="FIAP-NOVO-2014-MAGENTO.png">
            <a:extLst>
              <a:ext uri="{FF2B5EF4-FFF2-40B4-BE49-F238E27FC236}">
                <a16:creationId xmlns:a16="http://schemas.microsoft.com/office/drawing/2014/main" id="{378FA475-95B0-D292-0DF1-E41EA367F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49" y="230291"/>
            <a:ext cx="797602" cy="2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624815" y="1387003"/>
            <a:ext cx="30794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Conforme fizemos em aula, uma possível implementação da Classe de teste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</a:rPr>
              <a:t>CalculadoraTest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com um método de teste para a função 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</a:rPr>
              <a:t>somar()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ficaria assim: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E68F4D4-03DA-B329-6E5F-329A6F7EC95E}"/>
              </a:ext>
            </a:extLst>
          </p:cNvPr>
          <p:cNvSpPr/>
          <p:nvPr/>
        </p:nvSpPr>
        <p:spPr>
          <a:xfrm>
            <a:off x="624815" y="4473755"/>
            <a:ext cx="77809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Agora, implemente testes unitários para os demais métodos da classe Calculadora: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EB540"/>
                </a:solidFill>
                <a:effectLst/>
                <a:latin typeface="Consolas" panose="020B0609020204030204" pitchFamily="49" charset="0"/>
              </a:rPr>
              <a:t>multiplicar()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EB540"/>
                </a:solidFill>
                <a:latin typeface="Consolas" panose="020B0609020204030204" pitchFamily="49" charset="0"/>
              </a:rPr>
              <a:t>subtrair()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EB540"/>
                </a:solidFill>
                <a:latin typeface="Consolas" panose="020B0609020204030204" pitchFamily="49" charset="0"/>
              </a:rPr>
              <a:t>dividir()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3BCCE6-1B5B-ADE3-51DC-48CEBDBB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84" y="1387003"/>
            <a:ext cx="4610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 -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E4759-EA95-07A2-3E1C-49318998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277" y="457246"/>
            <a:ext cx="3269066" cy="62885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029CEC-F8E1-1374-DB88-2C777C326E51}"/>
              </a:ext>
            </a:extLst>
          </p:cNvPr>
          <p:cNvSpPr txBox="1"/>
          <p:nvPr/>
        </p:nvSpPr>
        <p:spPr>
          <a:xfrm>
            <a:off x="1272062" y="3601539"/>
            <a:ext cx="2416628" cy="369332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alt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CÓDIGO REPETITIVO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CD0D94B-7C69-FA26-43FD-11D1BE1D64E8}"/>
              </a:ext>
            </a:extLst>
          </p:cNvPr>
          <p:cNvCxnSpPr>
            <a:stCxn id="6" idx="3"/>
          </p:cNvCxnSpPr>
          <p:nvPr/>
        </p:nvCxnSpPr>
        <p:spPr>
          <a:xfrm flipV="1">
            <a:off x="3688690" y="1250302"/>
            <a:ext cx="1657864" cy="25359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C119549-2C34-D476-0084-FB7A6039CF0A}"/>
              </a:ext>
            </a:extLst>
          </p:cNvPr>
          <p:cNvCxnSpPr>
            <a:stCxn id="6" idx="3"/>
          </p:cNvCxnSpPr>
          <p:nvPr/>
        </p:nvCxnSpPr>
        <p:spPr>
          <a:xfrm flipV="1">
            <a:off x="3688690" y="2761861"/>
            <a:ext cx="1573775" cy="10243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7698CF1-9E90-26A7-C240-8455E130ED59}"/>
              </a:ext>
            </a:extLst>
          </p:cNvPr>
          <p:cNvCxnSpPr>
            <a:stCxn id="6" idx="3"/>
          </p:cNvCxnSpPr>
          <p:nvPr/>
        </p:nvCxnSpPr>
        <p:spPr>
          <a:xfrm>
            <a:off x="3688690" y="3786205"/>
            <a:ext cx="1573775" cy="44989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8CF25A-7F5C-A163-1E14-583E919EB8D1}"/>
              </a:ext>
            </a:extLst>
          </p:cNvPr>
          <p:cNvCxnSpPr>
            <a:stCxn id="6" idx="3"/>
          </p:cNvCxnSpPr>
          <p:nvPr/>
        </p:nvCxnSpPr>
        <p:spPr>
          <a:xfrm>
            <a:off x="3688690" y="3786205"/>
            <a:ext cx="1573775" cy="19614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4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Anotações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9C3C6050-6230-F93E-F8D7-92F3BF2E3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57210"/>
              </p:ext>
            </p:extLst>
          </p:nvPr>
        </p:nvGraphicFramePr>
        <p:xfrm>
          <a:off x="1348571" y="1536554"/>
          <a:ext cx="6688850" cy="2736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043">
                  <a:extLst>
                    <a:ext uri="{9D8B030D-6E8A-4147-A177-3AD203B41FA5}">
                      <a16:colId xmlns:a16="http://schemas.microsoft.com/office/drawing/2014/main" val="4107605841"/>
                    </a:ext>
                  </a:extLst>
                </a:gridCol>
                <a:gridCol w="4479807">
                  <a:extLst>
                    <a:ext uri="{9D8B030D-6E8A-4147-A177-3AD203B41FA5}">
                      <a16:colId xmlns:a16="http://schemas.microsoft.com/office/drawing/2014/main" val="2586964390"/>
                    </a:ext>
                  </a:extLst>
                </a:gridCol>
              </a:tblGrid>
              <a:tr h="68421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@BeforeEach</a:t>
                      </a:r>
                      <a:endParaRPr lang="en-US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Indica que o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método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deve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ser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executado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antes de </a:t>
                      </a:r>
                      <a:r>
                        <a:rPr lang="en-US" sz="1400" u="sng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cada</a:t>
                      </a:r>
                      <a:r>
                        <a:rPr lang="en-US" sz="140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u="sng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método</a:t>
                      </a:r>
                      <a:r>
                        <a:rPr lang="en-US" sz="140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de teste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dentro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da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classe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atual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322707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@BeforeAll</a:t>
                      </a:r>
                      <a:endParaRPr lang="en-US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Indica que 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deve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ser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executado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uma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única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vez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antes de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todos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de teste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dentro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da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classe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atual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564374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@AfterEach</a:t>
                      </a:r>
                      <a:endParaRPr lang="en-US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Indica que 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deve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ser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executado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após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cada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de teste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dentro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da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classe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atual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1374361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@AfterAll</a:t>
                      </a:r>
                      <a:endParaRPr lang="en-US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Indica que 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deve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ser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executado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antes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uma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única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vez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após</a:t>
                      </a:r>
                      <a:r>
                        <a:rPr kumimoji="0" 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todos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métodos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de teste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dentro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da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classe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atual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157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2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 - </a:t>
            </a: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Refatorando</a:t>
            </a:r>
            <a:endParaRPr lang="pt-BR" altLang="pt-BR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3FA1CB-E79C-226E-2A79-5A992092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45" y="1933575"/>
            <a:ext cx="33813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3412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29" y="2359545"/>
            <a:ext cx="4978248" cy="39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67FBD32-90A3-46D4-8AB9-91BABEBD1326}"/>
              </a:ext>
            </a:extLst>
          </p:cNvPr>
          <p:cNvSpPr/>
          <p:nvPr/>
        </p:nvSpPr>
        <p:spPr>
          <a:xfrm>
            <a:off x="755538" y="389729"/>
            <a:ext cx="73819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Até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aqui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alguém tem alguma pergunta?</a:t>
            </a:r>
            <a:endParaRPr lang="pt-BR" altLang="pt-BR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5" descr="FIAP-NOVO-2014-MAGENTO.png">
            <a:extLst>
              <a:ext uri="{FF2B5EF4-FFF2-40B4-BE49-F238E27FC236}">
                <a16:creationId xmlns:a16="http://schemas.microsoft.com/office/drawing/2014/main" id="{2F3B91EB-C708-CFD0-658B-A15A10EFF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624815" y="1387003"/>
            <a:ext cx="77809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As Asserções (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Assertions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) são métodos utilitários do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JUnit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que verificam se uma dada condição ou comportamento do código está de acordo com o que era esperado.</a:t>
            </a:r>
          </a:p>
          <a:p>
            <a:pPr algn="just"/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Esses métodos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são acessados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 pela classe </a:t>
            </a:r>
            <a:r>
              <a:rPr lang="en-US" sz="16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org.junit.jupiter.api.Assertions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 no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JUnit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 5.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Assertions</a:t>
            </a:r>
            <a:endParaRPr lang="pt-BR" altLang="pt-BR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E731415-38F3-8756-851C-B22C9AE9CE00}"/>
              </a:ext>
            </a:extLst>
          </p:cNvPr>
          <p:cNvSpPr/>
          <p:nvPr/>
        </p:nvSpPr>
        <p:spPr>
          <a:xfrm>
            <a:off x="624815" y="3494771"/>
            <a:ext cx="7780963" cy="234405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Ordem dos parâmetros:</a:t>
            </a:r>
          </a:p>
          <a:p>
            <a:pPr lvl="1"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&lt;esperado&gt;, &lt;atual&gt;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Import</a:t>
            </a:r>
            <a:r>
              <a:rPr lang="pt-BR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1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Static</a:t>
            </a:r>
            <a:endParaRPr lang="pt-BR" sz="1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895350" lvl="1"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Por questões de legibilidade, recomenda-se o uso de importação estática da respectiva classe, para que o método seja referenciado diretamente sem o prefixo de sua classe representativa.</a:t>
            </a:r>
          </a:p>
        </p:txBody>
      </p:sp>
    </p:spTree>
    <p:extLst>
      <p:ext uri="{BB962C8B-B14F-4D97-AF65-F5344CB8AC3E}">
        <p14:creationId xmlns:p14="http://schemas.microsoft.com/office/powerpoint/2010/main" val="2702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Assertions</a:t>
            </a: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Exemplos</a:t>
            </a:r>
          </a:p>
        </p:txBody>
      </p:sp>
      <p:graphicFrame>
        <p:nvGraphicFramePr>
          <p:cNvPr id="2" name="Tabela 5">
            <a:extLst>
              <a:ext uri="{FF2B5EF4-FFF2-40B4-BE49-F238E27FC236}">
                <a16:creationId xmlns:a16="http://schemas.microsoft.com/office/drawing/2014/main" id="{8EA087A4-DEC4-A040-B443-9D40ED449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24638"/>
              </p:ext>
            </p:extLst>
          </p:nvPr>
        </p:nvGraphicFramePr>
        <p:xfrm>
          <a:off x="735486" y="1500025"/>
          <a:ext cx="7673027" cy="47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075">
                  <a:extLst>
                    <a:ext uri="{9D8B030D-6E8A-4147-A177-3AD203B41FA5}">
                      <a16:colId xmlns:a16="http://schemas.microsoft.com/office/drawing/2014/main" val="4107605841"/>
                    </a:ext>
                  </a:extLst>
                </a:gridCol>
                <a:gridCol w="5138952">
                  <a:extLst>
                    <a:ext uri="{9D8B030D-6E8A-4147-A177-3AD203B41FA5}">
                      <a16:colId xmlns:a16="http://schemas.microsoft.com/office/drawing/2014/main" val="2586964390"/>
                    </a:ext>
                  </a:extLst>
                </a:gridCol>
              </a:tblGrid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assertArrayEquals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Verifica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se as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matrizes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passadas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parâmetros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expected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iguais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322707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assertEquals</a:t>
                      </a:r>
                      <a:endParaRPr lang="pt-BR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assertNotEquals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Verifica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objetos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passados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parâmetros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expected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e 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actual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iguais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diferentes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564374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assertTrue</a:t>
                      </a:r>
                      <a:r>
                        <a:rPr lang="pt-BR" sz="16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assertFalse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Verifica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 dada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condição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retorna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booleanos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Verdadeiro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Falso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False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1374361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assertNull</a:t>
                      </a:r>
                      <a:r>
                        <a:rPr lang="pt-BR" sz="16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assertNotNull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Verifica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 um dado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objeto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é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nulo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null).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85000"/>
                          </a:prstClr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1576101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assertThrows</a:t>
                      </a:r>
                      <a:endParaRPr lang="pt-BR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assertDoesNotThrow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Permite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verificar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se um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executável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executable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lança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uma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exceção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do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tipo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especificado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lança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nenhuma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exceção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36108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assertAll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Permite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a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criação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de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asserções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agrupadas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onde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todas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são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executadas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e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suas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falhas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reportadas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em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conjunto.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2834950"/>
                  </a:ext>
                </a:extLst>
              </a:tr>
              <a:tr h="684216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fail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85000"/>
                            </a:prstClr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Ao ser executado, atribui falha ao teste imediatamente, adicionando mensagem opcional de falha.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85000"/>
                          </a:prstClr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17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7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681518" y="1126551"/>
            <a:ext cx="778096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Reproduzir os testes disponibilizados na Classe </a:t>
            </a:r>
            <a:r>
              <a:rPr lang="pt-BR" sz="2000" dirty="0">
                <a:solidFill>
                  <a:srgbClr val="00B050"/>
                </a:solidFill>
              </a:rPr>
              <a:t>AssertTest.java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</a:p>
          <a:p>
            <a:pPr algn="just"/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notNull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notSame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"se objetos não são os mesmos“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duas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strings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Arrays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(comparar bytes)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Null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booleano(false)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Teste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para validar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assert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</a:rPr>
              <a:t>Same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 "se objetos são os mesmos"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5" name="Rectangle 20">
            <a:extLst>
              <a:ext uri="{FF2B5EF4-FFF2-40B4-BE49-F238E27FC236}">
                <a16:creationId xmlns:a16="http://schemas.microsoft.com/office/drawing/2014/main" id="{FC44FC3E-FED2-2A32-FB72-6BEE974F76EC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984F02F-A49F-F94C-D54D-8022AEF1E896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CDAE90-6C46-1542-7ED0-D3B2530B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36" y="4145940"/>
            <a:ext cx="33623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3412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29" y="2359545"/>
            <a:ext cx="4978248" cy="39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67FBD32-90A3-46D4-8AB9-91BABEBD1326}"/>
              </a:ext>
            </a:extLst>
          </p:cNvPr>
          <p:cNvSpPr/>
          <p:nvPr/>
        </p:nvSpPr>
        <p:spPr>
          <a:xfrm>
            <a:off x="755538" y="389729"/>
            <a:ext cx="73819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Até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aqui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alguém tem alguma pergunta?</a:t>
            </a:r>
            <a:endParaRPr lang="pt-BR" altLang="pt-BR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5" descr="FIAP-NOVO-2014-MAGENTO.png">
            <a:extLst>
              <a:ext uri="{FF2B5EF4-FFF2-40B4-BE49-F238E27FC236}">
                <a16:creationId xmlns:a16="http://schemas.microsoft.com/office/drawing/2014/main" id="{7D1076F8-0304-1556-E64F-35ADD588F3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0"/>
          <p:cNvSpPr/>
          <p:nvPr/>
        </p:nvSpPr>
        <p:spPr>
          <a:xfrm flipH="1">
            <a:off x="582353" y="2365512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713985" y="2270720"/>
            <a:ext cx="727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Maven</a:t>
            </a:r>
            <a:endParaRPr lang="pt-BR" sz="4000" b="1" dirty="0">
              <a:solidFill>
                <a:schemeClr val="bg1"/>
              </a:solidFill>
            </a:endParaRPr>
          </a:p>
          <a:p>
            <a:r>
              <a:rPr lang="pt-BR" sz="4000" b="1" dirty="0" err="1">
                <a:solidFill>
                  <a:schemeClr val="bg1"/>
                </a:solidFill>
              </a:rPr>
              <a:t>JUnit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99778" y="574944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34B77"/>
                </a:solidFill>
              </a:rPr>
              <a:t>2023</a:t>
            </a: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69" y="172199"/>
            <a:ext cx="1036175" cy="3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624815" y="1387003"/>
            <a:ext cx="7780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Usando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Try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/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Ctach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Testando </a:t>
            </a:r>
            <a:r>
              <a:rPr lang="pt-BR" altLang="pt-BR" sz="36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Exceptions</a:t>
            </a:r>
            <a:endParaRPr lang="pt-BR" altLang="pt-BR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257754F-81C6-A666-24E8-18B101E3C417}"/>
              </a:ext>
            </a:extLst>
          </p:cNvPr>
          <p:cNvSpPr/>
          <p:nvPr/>
        </p:nvSpPr>
        <p:spPr>
          <a:xfrm>
            <a:off x="624815" y="4436769"/>
            <a:ext cx="7780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Usando 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lambda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expression</a:t>
            </a:r>
            <a:endParaRPr lang="pt-BR" sz="1600" i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478FD7-1222-85D5-C6D8-848BA693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1" y="1782796"/>
            <a:ext cx="5095875" cy="24669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6220DEA-3966-0F16-2480-44482EA3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2" y="4993099"/>
            <a:ext cx="46386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624815" y="1387003"/>
            <a:ext cx="7780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Criar um novo teste unitário para a função </a:t>
            </a:r>
            <a:r>
              <a:rPr lang="pt-BR" dirty="0">
                <a:solidFill>
                  <a:srgbClr val="00B050"/>
                </a:solidFill>
                <a:latin typeface="Open Sans"/>
              </a:rPr>
              <a:t>dividir()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cujo cenário é passar o número 0 (zero) como divisor e verificar que a exceção </a:t>
            </a:r>
            <a:r>
              <a:rPr lang="pt-BR" dirty="0" err="1">
                <a:solidFill>
                  <a:srgbClr val="00B050"/>
                </a:solidFill>
                <a:latin typeface="Open Sans"/>
              </a:rPr>
              <a:t>ArithmeticException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é lançada.</a:t>
            </a:r>
          </a:p>
          <a:p>
            <a:pPr algn="just"/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Use os dois modos vistos:</a:t>
            </a:r>
          </a:p>
          <a:p>
            <a:pPr marL="285750" indent="-285750" algn="just">
              <a:buFontTx/>
              <a:buChar char="-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  <a:p>
            <a:pPr marL="285750" indent="-285750" algn="just">
              <a:buFontTx/>
              <a:buChar char="-"/>
            </a:pP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Try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Open Sans"/>
              </a:rPr>
              <a:t> Catch</a:t>
            </a:r>
          </a:p>
          <a:p>
            <a:pPr marL="285750" indent="-285750" algn="just">
              <a:buFontTx/>
              <a:buChar char="-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Expressão Lambda</a:t>
            </a: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17965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CBB14FAE-4146-525C-BE12-83467E1C5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9029AD31-92D6-C531-F950-7D80D08EA907}"/>
              </a:ext>
            </a:extLst>
          </p:cNvPr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D4420A-982A-96B1-5052-71CD040A860B}"/>
              </a:ext>
            </a:extLst>
          </p:cNvPr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Exercício - Resolução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084926-8A4E-B101-5700-C58E71755B14}"/>
              </a:ext>
            </a:extLst>
          </p:cNvPr>
          <p:cNvSpPr/>
          <p:nvPr/>
        </p:nvSpPr>
        <p:spPr>
          <a:xfrm>
            <a:off x="624815" y="1387003"/>
            <a:ext cx="7780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Usando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Try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 /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Ctach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8B68DD-F44C-DA87-4A09-13FFA81241EF}"/>
              </a:ext>
            </a:extLst>
          </p:cNvPr>
          <p:cNvSpPr/>
          <p:nvPr/>
        </p:nvSpPr>
        <p:spPr>
          <a:xfrm>
            <a:off x="624815" y="4436769"/>
            <a:ext cx="7780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Usando 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lambda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</a:rPr>
              <a:t>expression</a:t>
            </a:r>
            <a:endParaRPr lang="pt-BR" sz="1600" i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n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D963AE-B862-4AEF-3EB7-D420A911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58" y="4903348"/>
            <a:ext cx="4248150" cy="16573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1C2C39-5F9F-D905-589F-D84169E47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853582"/>
            <a:ext cx="62960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3412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29" y="2359545"/>
            <a:ext cx="4978248" cy="39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67FBD32-90A3-46D4-8AB9-91BABEBD1326}"/>
              </a:ext>
            </a:extLst>
          </p:cNvPr>
          <p:cNvSpPr/>
          <p:nvPr/>
        </p:nvSpPr>
        <p:spPr>
          <a:xfrm>
            <a:off x="755538" y="389729"/>
            <a:ext cx="7381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Perguntas</a:t>
            </a:r>
            <a:r>
              <a:rPr lang="en-US" altLang="pt-BR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/ </a:t>
            </a:r>
            <a:r>
              <a:rPr lang="en-US" altLang="pt-BR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Discussões</a:t>
            </a:r>
            <a:endParaRPr lang="pt-BR" altLang="pt-BR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5" descr="FIAP-NOVO-2014-MAGENTO.png">
            <a:extLst>
              <a:ext uri="{FF2B5EF4-FFF2-40B4-BE49-F238E27FC236}">
                <a16:creationId xmlns:a16="http://schemas.microsoft.com/office/drawing/2014/main" id="{7D1076F8-0304-1556-E64F-35ADD588F3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9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" y="857252"/>
            <a:ext cx="9135541" cy="5143500"/>
          </a:xfrm>
          <a:prstGeom prst="rect">
            <a:avLst/>
          </a:prstGeom>
        </p:spPr>
      </p:pic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990600" y="3248546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4"/>
              </a:rPr>
              <a:t>https://www.devmedia.com.br/gerenciando-projetos-com-maven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5"/>
              </a:rPr>
              <a:t>https://www.devmedia.com.br/assertions-em-java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6"/>
              </a:rPr>
              <a:t>https://pt.wikipedia.org/wiki/JUnit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7"/>
              </a:rPr>
              <a:t>https://www.baeldung.com/junit-assertions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8"/>
              </a:rPr>
              <a:t>https://junit.org/junit5/docs/current/user-guide/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9"/>
              </a:rPr>
              <a:t>https://www.baeldung.com/junit-4-rules</a:t>
            </a:r>
            <a:endParaRPr lang="pt-BR" sz="1600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31" y="2171760"/>
            <a:ext cx="9135541" cy="63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7" dirty="0" err="1">
                <a:solidFill>
                  <a:srgbClr val="91A3AD"/>
                </a:solidFill>
                <a:latin typeface="Gotham HTF Light"/>
                <a:cs typeface="Gotham HTF Light"/>
              </a:rPr>
              <a:t>Referências</a:t>
            </a:r>
            <a:r>
              <a:rPr lang="en-US" sz="3497" dirty="0">
                <a:solidFill>
                  <a:srgbClr val="91A3AD"/>
                </a:solidFill>
                <a:latin typeface="Gotham HTF Light"/>
                <a:cs typeface="Gotham HTF Light"/>
              </a:rPr>
              <a:t>:</a:t>
            </a: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3538" b="-7050"/>
          <a:stretch/>
        </p:blipFill>
        <p:spPr bwMode="auto">
          <a:xfrm>
            <a:off x="3968963" y="5641781"/>
            <a:ext cx="923576" cy="2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5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20"/>
          <p:cNvSpPr/>
          <p:nvPr/>
        </p:nvSpPr>
        <p:spPr>
          <a:xfrm>
            <a:off x="504196" y="466748"/>
            <a:ext cx="45719" cy="5600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3443112" y="436763"/>
            <a:ext cx="2291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Rules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4583651" y="660891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dirty="0"/>
              <a:t>https://materiais.viaagenciadigital.com.br/guia-completo-transformacao-digital</a:t>
            </a:r>
          </a:p>
        </p:txBody>
      </p:sp>
      <p:sp>
        <p:nvSpPr>
          <p:cNvPr id="3" name="Fluxograma: Processo 2">
            <a:extLst>
              <a:ext uri="{FF2B5EF4-FFF2-40B4-BE49-F238E27FC236}">
                <a16:creationId xmlns:a16="http://schemas.microsoft.com/office/drawing/2014/main" id="{0056110F-3BE8-D0E0-FB17-C35D05E602CE}"/>
              </a:ext>
            </a:extLst>
          </p:cNvPr>
          <p:cNvSpPr/>
          <p:nvPr/>
        </p:nvSpPr>
        <p:spPr>
          <a:xfrm>
            <a:off x="755373" y="1140806"/>
            <a:ext cx="7762462" cy="1948070"/>
          </a:xfrm>
          <a:prstGeom prst="flowChartProcess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As </a:t>
            </a:r>
            <a:r>
              <a:rPr lang="pt-BR" b="1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Rules</a:t>
            </a:r>
            <a:r>
              <a:rPr lang="pt-BR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 do </a:t>
            </a:r>
            <a:r>
              <a:rPr lang="pt-BR" b="1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JUnit</a:t>
            </a:r>
            <a:r>
              <a:rPr lang="pt-BR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 4 fornecem um mecanismo flexível para aprimorar os testes executando algum código em torno de uma execução de caso de teste</a:t>
            </a:r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anose="020B0604020202020204" pitchFamily="2" charset="0"/>
              </a:rPr>
              <a:t> . De certa forma, é semelhante a ter </a:t>
            </a:r>
            <a:r>
              <a:rPr lang="pt-BR" b="0" i="0" u="none" strike="noStrike" dirty="0">
                <a:solidFill>
                  <a:srgbClr val="0000FF"/>
                </a:solidFill>
                <a:effectLst/>
                <a:latin typeface="Raleway" panose="020B060402020202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 anotações </a:t>
            </a:r>
            <a:r>
              <a:rPr lang="pt-BR" b="0" i="1" u="none" strike="noStrike" dirty="0">
                <a:solidFill>
                  <a:srgbClr val="0000FF"/>
                </a:solidFill>
                <a:effectLst/>
                <a:latin typeface="Raleway" panose="020B060402020202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pt-BR" dirty="0">
                <a:solidFill>
                  <a:srgbClr val="0000FF"/>
                </a:solidFill>
                <a:latin typeface="Raleway" panose="020B060402020202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Before e @After</a:t>
            </a:r>
            <a:r>
              <a:rPr lang="pt-BR" dirty="0">
                <a:solidFill>
                  <a:srgbClr val="0000FF"/>
                </a:solidFill>
                <a:latin typeface="Raleway" panose="020B0604020202020204" pitchFamily="2" charset="0"/>
              </a:rPr>
              <a:t> em nossa </a:t>
            </a:r>
            <a:r>
              <a:rPr lang="pt-BR" b="0" i="0" dirty="0">
                <a:solidFill>
                  <a:srgbClr val="0000FF"/>
                </a:solidFill>
                <a:effectLst/>
                <a:latin typeface="Raleway" panose="020B0604020202020204" pitchFamily="2" charset="0"/>
              </a:rPr>
              <a:t>classe de teste.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7B698EF7-5ACC-3966-DD2B-0CD6E57F8A64}"/>
              </a:ext>
            </a:extLst>
          </p:cNvPr>
          <p:cNvSpPr/>
          <p:nvPr/>
        </p:nvSpPr>
        <p:spPr>
          <a:xfrm>
            <a:off x="690769" y="3094413"/>
            <a:ext cx="7762462" cy="2335695"/>
          </a:xfrm>
          <a:prstGeom prst="flowChartProcess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Então, como podemos usar regras? Podemos usar as regras do </a:t>
            </a:r>
            <a:r>
              <a:rPr lang="pt-BR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JUnit</a:t>
            </a:r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 4 seguindo estas etapas simples:</a:t>
            </a:r>
          </a:p>
          <a:p>
            <a:pPr algn="l"/>
            <a:endParaRPr lang="pt-BR" b="0" i="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Raleway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Adicione um campo </a:t>
            </a:r>
            <a:r>
              <a:rPr lang="pt-BR" b="0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público</a:t>
            </a:r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 à nossa classe de teste e certifique-se de que o tipo desse campo seja um subtipo da interface </a:t>
            </a:r>
            <a:r>
              <a:rPr lang="pt-BR" b="0" i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org.junit.rules.TestRule</a:t>
            </a:r>
            <a:endParaRPr lang="pt-BR" b="0" i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Raleway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Raleway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Anote o campo com a anotação </a:t>
            </a:r>
            <a:r>
              <a:rPr lang="pt-BR" b="0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rPr>
              <a:t>@Rule</a:t>
            </a:r>
            <a:endParaRPr lang="pt-BR" b="0" i="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Raleway" pitchFamily="2" charset="0"/>
            </a:endParaRPr>
          </a:p>
        </p:txBody>
      </p:sp>
      <p:pic>
        <p:nvPicPr>
          <p:cNvPr id="8" name="Picture 5" descr="FIAP-NOVO-2014-MAGENTO.png">
            <a:extLst>
              <a:ext uri="{FF2B5EF4-FFF2-40B4-BE49-F238E27FC236}">
                <a16:creationId xmlns:a16="http://schemas.microsoft.com/office/drawing/2014/main" id="{413814C0-97F4-2ED2-28AA-AA406C40E6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30290"/>
            <a:ext cx="777951" cy="2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3681" y="450353"/>
            <a:ext cx="7270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Objetivos da aula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99778" y="574944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34B77"/>
                </a:solidFill>
              </a:rPr>
              <a:t>2023</a:t>
            </a: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92" y="142846"/>
            <a:ext cx="1056053" cy="308089"/>
          </a:xfrm>
          <a:prstGeom prst="rect">
            <a:avLst/>
          </a:prstGeom>
        </p:spPr>
      </p:pic>
      <p:sp>
        <p:nvSpPr>
          <p:cNvPr id="2" name="Retângulo de cantos arredondados 2">
            <a:extLst>
              <a:ext uri="{FF2B5EF4-FFF2-40B4-BE49-F238E27FC236}">
                <a16:creationId xmlns:a16="http://schemas.microsoft.com/office/drawing/2014/main" id="{1011FE1C-D536-83CF-B612-5A46414D8AEF}"/>
              </a:ext>
            </a:extLst>
          </p:cNvPr>
          <p:cNvSpPr/>
          <p:nvPr/>
        </p:nvSpPr>
        <p:spPr>
          <a:xfrm>
            <a:off x="688013" y="1594083"/>
            <a:ext cx="7939163" cy="385499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just">
              <a:buAutoNum type="arabicPeriod"/>
            </a:pPr>
            <a:r>
              <a:rPr lang="pt-BR" sz="2400" dirty="0"/>
              <a:t>Conceitos do </a:t>
            </a:r>
            <a:r>
              <a:rPr lang="pt-BR" sz="2400" dirty="0" err="1"/>
              <a:t>Maven</a:t>
            </a:r>
            <a:endParaRPr lang="pt-BR" sz="2400" dirty="0"/>
          </a:p>
          <a:p>
            <a:pPr marL="514350" indent="-514350" algn="just">
              <a:buAutoNum type="arabicPeriod"/>
            </a:pPr>
            <a:r>
              <a:rPr lang="pt-BR" sz="2400" dirty="0" err="1"/>
              <a:t>JUnit</a:t>
            </a:r>
            <a:endParaRPr lang="pt-BR" sz="2400" dirty="0"/>
          </a:p>
          <a:p>
            <a:pPr marL="971550" lvl="1" indent="-514350" algn="just">
              <a:buAutoNum type="arabicPeriod"/>
            </a:pPr>
            <a:r>
              <a:rPr lang="pt-BR" sz="2400" dirty="0"/>
              <a:t>Introdução</a:t>
            </a:r>
          </a:p>
          <a:p>
            <a:pPr marL="971550" lvl="1" indent="-514350" algn="just">
              <a:buAutoNum type="arabicPeriod"/>
            </a:pPr>
            <a:r>
              <a:rPr lang="pt-BR" sz="2400" dirty="0"/>
              <a:t>Revisão – Testes unitários</a:t>
            </a:r>
          </a:p>
          <a:p>
            <a:pPr marL="971550" lvl="1" indent="-514350" algn="just">
              <a:buAutoNum type="arabicPeriod"/>
            </a:pPr>
            <a:r>
              <a:rPr lang="pt-BR" sz="2400" dirty="0"/>
              <a:t>Anatomia de um teste </a:t>
            </a:r>
            <a:r>
              <a:rPr lang="pt-BR" sz="2400" dirty="0" err="1"/>
              <a:t>JUnit</a:t>
            </a:r>
            <a:endParaRPr lang="pt-BR" sz="2400" dirty="0"/>
          </a:p>
          <a:p>
            <a:pPr marL="971550" lvl="1" indent="-514350" algn="just">
              <a:buAutoNum type="arabicPeriod"/>
            </a:pPr>
            <a:r>
              <a:rPr lang="pt-BR" sz="2400" dirty="0"/>
              <a:t>Anotações</a:t>
            </a:r>
          </a:p>
          <a:p>
            <a:pPr marL="971550" lvl="1" indent="-514350" algn="just">
              <a:buAutoNum type="arabicPeriod"/>
            </a:pPr>
            <a:r>
              <a:rPr lang="pt-BR" sz="2400" dirty="0" err="1"/>
              <a:t>Assertions</a:t>
            </a:r>
            <a:endParaRPr lang="pt-BR" sz="2400" dirty="0"/>
          </a:p>
          <a:p>
            <a:pPr marL="971550" lvl="1" indent="-514350" algn="just">
              <a:buAutoNum type="arabicPeriod"/>
            </a:pPr>
            <a:r>
              <a:rPr lang="pt-BR" sz="2400" dirty="0"/>
              <a:t>Testando </a:t>
            </a:r>
            <a:r>
              <a:rPr lang="pt-BR" sz="2400" dirty="0" err="1"/>
              <a:t>Exceptions</a:t>
            </a:r>
            <a:endParaRPr lang="pt-BR" sz="2400" dirty="0"/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F7E6E796-9918-3ADF-C387-4DD4B5B4C24F}"/>
              </a:ext>
            </a:extLst>
          </p:cNvPr>
          <p:cNvSpPr/>
          <p:nvPr/>
        </p:nvSpPr>
        <p:spPr>
          <a:xfrm flipH="1">
            <a:off x="582353" y="218660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348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Unit · GitHub">
            <a:extLst>
              <a:ext uri="{FF2B5EF4-FFF2-40B4-BE49-F238E27FC236}">
                <a16:creationId xmlns:a16="http://schemas.microsoft.com/office/drawing/2014/main" id="{56BD73BF-6F41-AF67-CC5C-60C955AC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69" y="1354445"/>
            <a:ext cx="1673410" cy="12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/>
          <p:cNvSpPr/>
          <p:nvPr/>
        </p:nvSpPr>
        <p:spPr>
          <a:xfrm>
            <a:off x="531506" y="78852"/>
            <a:ext cx="3192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pt-BR" altLang="pt-BR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Vamos utilizar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166567" y="1354445"/>
            <a:ext cx="5510322" cy="4149109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b="1" dirty="0"/>
              <a:t>IDE Eclipse</a:t>
            </a:r>
          </a:p>
          <a:p>
            <a:pPr algn="just"/>
            <a:endParaRPr lang="pt-BR" sz="2400" b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b="1" dirty="0"/>
              <a:t>JDK</a:t>
            </a:r>
          </a:p>
          <a:p>
            <a:pPr algn="just"/>
            <a:endParaRPr lang="pt-BR" sz="2400" b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b="1" dirty="0" err="1"/>
              <a:t>Maven</a:t>
            </a:r>
            <a:endParaRPr lang="pt-BR" sz="2400" b="1" dirty="0"/>
          </a:p>
          <a:p>
            <a:pPr algn="just"/>
            <a:endParaRPr lang="pt-BR" sz="2400" b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b="1" dirty="0" err="1"/>
              <a:t>Junit</a:t>
            </a:r>
            <a:endParaRPr lang="pt-BR" sz="2400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6A8A803-6355-4F29-B368-A1714799F4A8}"/>
              </a:ext>
            </a:extLst>
          </p:cNvPr>
          <p:cNvSpPr/>
          <p:nvPr/>
        </p:nvSpPr>
        <p:spPr>
          <a:xfrm>
            <a:off x="5356578" y="6682272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https://www.vertic.com.br/post/o-que-e-transformacao-digital-e-como-levar-este-conceito/161/</a:t>
            </a:r>
          </a:p>
        </p:txBody>
      </p:sp>
      <p:pic>
        <p:nvPicPr>
          <p:cNvPr id="1026" name="Picture 2" descr="Como instalar o Eclipse para programar em Java (Windows) - Algol.dev">
            <a:extLst>
              <a:ext uri="{FF2B5EF4-FFF2-40B4-BE49-F238E27FC236}">
                <a16:creationId xmlns:a16="http://schemas.microsoft.com/office/drawing/2014/main" id="{12C6B882-2EDC-B5DC-C6AC-A1F3734B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17" y="1374419"/>
            <a:ext cx="1092959" cy="12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 8 JDK - Veja como Instalar no Windows - Programadores Brasil">
            <a:extLst>
              <a:ext uri="{FF2B5EF4-FFF2-40B4-BE49-F238E27FC236}">
                <a16:creationId xmlns:a16="http://schemas.microsoft.com/office/drawing/2014/main" id="{D07E6BED-1297-BC2C-5627-CF8AB028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43" y="2752831"/>
            <a:ext cx="2986636" cy="185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F2FC0-31BA-73B7-A0EE-6C58AA7E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43" y="4690074"/>
            <a:ext cx="2986636" cy="8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FIAP-NOVO-2014-MAGENTO.png">
            <a:extLst>
              <a:ext uri="{FF2B5EF4-FFF2-40B4-BE49-F238E27FC236}">
                <a16:creationId xmlns:a16="http://schemas.microsoft.com/office/drawing/2014/main" id="{EBE1453C-6CF3-A299-FFA4-EDD8ACCD78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97" y="193480"/>
            <a:ext cx="976482" cy="284876"/>
          </a:xfrm>
          <a:prstGeom prst="rect">
            <a:avLst/>
          </a:prstGeom>
        </p:spPr>
      </p:pic>
      <p:sp>
        <p:nvSpPr>
          <p:cNvPr id="6" name="Rectangle 20">
            <a:extLst>
              <a:ext uri="{FF2B5EF4-FFF2-40B4-BE49-F238E27FC236}">
                <a16:creationId xmlns:a16="http://schemas.microsoft.com/office/drawing/2014/main" id="{2B3DF377-4710-BC00-128F-988E70AF6A7D}"/>
              </a:ext>
            </a:extLst>
          </p:cNvPr>
          <p:cNvSpPr/>
          <p:nvPr/>
        </p:nvSpPr>
        <p:spPr>
          <a:xfrm flipH="1">
            <a:off x="224545" y="139153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620110" y="423591"/>
            <a:ext cx="4063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Conceitos de </a:t>
            </a: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Maven</a:t>
            </a:r>
            <a:endParaRPr lang="pt-BR" altLang="pt-BR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83651" y="660891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dirty="0"/>
              <a:t>https://materiais.viaagenciadigital.com.br/guia-completo-transformacao-digital</a:t>
            </a:r>
          </a:p>
        </p:txBody>
      </p:sp>
      <p:pic>
        <p:nvPicPr>
          <p:cNvPr id="1026" name="Picture 2" descr="Estrutura de um projeto básico gerado pelo Maven">
            <a:extLst>
              <a:ext uri="{FF2B5EF4-FFF2-40B4-BE49-F238E27FC236}">
                <a16:creationId xmlns:a16="http://schemas.microsoft.com/office/drawing/2014/main" id="{32180CDA-94BB-537D-91D1-4AC3B3C9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2" y="5274094"/>
            <a:ext cx="2937542" cy="14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de cantos arredondados 2">
            <a:extLst>
              <a:ext uri="{FF2B5EF4-FFF2-40B4-BE49-F238E27FC236}">
                <a16:creationId xmlns:a16="http://schemas.microsoft.com/office/drawing/2014/main" id="{2C587011-76DA-A0D6-7964-904347673A58}"/>
              </a:ext>
            </a:extLst>
          </p:cNvPr>
          <p:cNvSpPr/>
          <p:nvPr/>
        </p:nvSpPr>
        <p:spPr>
          <a:xfrm>
            <a:off x="695739" y="3352817"/>
            <a:ext cx="7407031" cy="1552091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600" b="1" dirty="0"/>
          </a:p>
          <a:p>
            <a:pPr algn="just"/>
            <a:r>
              <a:rPr lang="pt-BR" sz="1600" b="1" dirty="0"/>
              <a:t>Cada diretório de estrutura tem um propósito definido: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err="1"/>
              <a:t>src</a:t>
            </a:r>
            <a:r>
              <a:rPr lang="pt-BR" sz="1600" dirty="0"/>
              <a:t>/</a:t>
            </a:r>
            <a:r>
              <a:rPr lang="pt-BR" sz="1600" dirty="0" err="1"/>
              <a:t>main</a:t>
            </a:r>
            <a:r>
              <a:rPr lang="pt-BR" sz="1600" dirty="0"/>
              <a:t>/</a:t>
            </a:r>
            <a:r>
              <a:rPr lang="pt-BR" sz="1600" dirty="0" err="1"/>
              <a:t>java</a:t>
            </a:r>
            <a:r>
              <a:rPr lang="pt-BR" sz="1600" dirty="0"/>
              <a:t>: código fonte da aplicação organizado em pacotes;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err="1"/>
              <a:t>src</a:t>
            </a:r>
            <a:r>
              <a:rPr lang="pt-BR" sz="1600" dirty="0"/>
              <a:t>/</a:t>
            </a:r>
            <a:r>
              <a:rPr lang="pt-BR" sz="1600" dirty="0" err="1"/>
              <a:t>main</a:t>
            </a:r>
            <a:r>
              <a:rPr lang="pt-BR" sz="1600" dirty="0"/>
              <a:t>/</a:t>
            </a:r>
            <a:r>
              <a:rPr lang="pt-BR" sz="1600" dirty="0" err="1"/>
              <a:t>resources</a:t>
            </a:r>
            <a:r>
              <a:rPr lang="pt-BR" sz="1600" dirty="0"/>
              <a:t>: recursos que a aplicação necessita;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err="1"/>
              <a:t>src</a:t>
            </a:r>
            <a:r>
              <a:rPr lang="pt-BR" sz="1600" dirty="0"/>
              <a:t>/</a:t>
            </a:r>
            <a:r>
              <a:rPr lang="pt-BR" sz="1600" dirty="0" err="1"/>
              <a:t>main</a:t>
            </a:r>
            <a:r>
              <a:rPr lang="pt-BR" sz="1600" dirty="0"/>
              <a:t>/</a:t>
            </a:r>
            <a:r>
              <a:rPr lang="pt-BR" sz="1600" dirty="0" err="1"/>
              <a:t>webapp</a:t>
            </a:r>
            <a:r>
              <a:rPr lang="pt-BR" sz="1600" dirty="0"/>
              <a:t>: diretório para aplicações web, web.xml, imagens, HTML;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err="1"/>
              <a:t>src</a:t>
            </a:r>
            <a:r>
              <a:rPr lang="pt-BR" sz="1600" dirty="0"/>
              <a:t>/</a:t>
            </a:r>
            <a:r>
              <a:rPr lang="pt-BR" sz="1600" dirty="0" err="1"/>
              <a:t>test</a:t>
            </a:r>
            <a:r>
              <a:rPr lang="pt-BR" sz="1600" dirty="0"/>
              <a:t>/</a:t>
            </a:r>
            <a:r>
              <a:rPr lang="pt-BR" sz="1600" dirty="0" err="1"/>
              <a:t>java</a:t>
            </a:r>
            <a:r>
              <a:rPr lang="pt-BR" sz="1600" dirty="0"/>
              <a:t>: testes unitários;</a:t>
            </a:r>
          </a:p>
          <a:p>
            <a:pPr algn="just"/>
            <a:endParaRPr lang="pt-BR" sz="1600" dirty="0"/>
          </a:p>
          <a:p>
            <a:pPr algn="just"/>
            <a:endParaRPr lang="pt-BR" sz="1600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4FE5D92-002E-6AAE-5355-B6F8170D27AE}"/>
              </a:ext>
            </a:extLst>
          </p:cNvPr>
          <p:cNvSpPr/>
          <p:nvPr/>
        </p:nvSpPr>
        <p:spPr>
          <a:xfrm>
            <a:off x="620110" y="1231696"/>
            <a:ext cx="7482660" cy="193238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O </a:t>
            </a:r>
            <a:r>
              <a:rPr lang="pt-BR" sz="1600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Maven</a:t>
            </a:r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 é uma ferramenta utilizada para gerenciar projetos em Java e simplificar a vida do programador</a:t>
            </a:r>
            <a:r>
              <a:rPr lang="pt-BR" sz="1600" i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erif Pro" panose="02040603050405020204" pitchFamily="18" charset="0"/>
              </a:rPr>
              <a:t>,</a:t>
            </a:r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 auxiliando no ciclo de desenvolvimento incluindo compilação, controle de bibliotecas, distribuição e relatórios estatísticos. O projeto nasceu a partir das dificuldades encontradas principalmente em gerenciar a compilação de projetos e no controle de bibliotecas.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0161160C-0CEE-D636-CD28-A8D2FEBA95F0}"/>
              </a:ext>
            </a:extLst>
          </p:cNvPr>
          <p:cNvSpPr/>
          <p:nvPr/>
        </p:nvSpPr>
        <p:spPr>
          <a:xfrm>
            <a:off x="3965713" y="5129214"/>
            <a:ext cx="4750904" cy="1420012"/>
          </a:xfrm>
          <a:prstGeom prst="flowChartAlternate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A configuração do </a:t>
            </a:r>
            <a:r>
              <a:rPr lang="pt-BR" sz="1600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Maven</a:t>
            </a:r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 se baseia em um único arquivo, chamado </a:t>
            </a:r>
            <a:r>
              <a:rPr lang="pt-BR" sz="1600" b="1" i="0" dirty="0">
                <a:solidFill>
                  <a:srgbClr val="FF0000"/>
                </a:solidFill>
                <a:effectLst/>
              </a:rPr>
              <a:t>pom.xml</a:t>
            </a:r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, que contém os metadados de um projeto. É a partir deste arquivo que toda a mágica por trás do </a:t>
            </a:r>
            <a:r>
              <a:rPr lang="pt-BR" sz="1600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Maven</a:t>
            </a:r>
            <a:r>
              <a:rPr lang="pt-BR" sz="16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ource Serif Pro" panose="02040603050405020204" pitchFamily="18" charset="0"/>
              </a:rPr>
              <a:t> acontece.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5" descr="FIAP-NOVO-2014-MAGENTO.png">
            <a:extLst>
              <a:ext uri="{FF2B5EF4-FFF2-40B4-BE49-F238E27FC236}">
                <a16:creationId xmlns:a16="http://schemas.microsoft.com/office/drawing/2014/main" id="{1D52B83A-00B4-6DBA-167F-D349E2F0B9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59" y="230290"/>
            <a:ext cx="1025201" cy="29908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BDD0E8AD-4C26-D273-94CF-826FCB272EC8}"/>
              </a:ext>
            </a:extLst>
          </p:cNvPr>
          <p:cNvSpPr/>
          <p:nvPr/>
        </p:nvSpPr>
        <p:spPr>
          <a:xfrm flipH="1">
            <a:off x="542597" y="89450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01216" y="345394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JUnit</a:t>
            </a:r>
            <a:endParaRPr lang="pt-BR" altLang="pt-BR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83651" y="660891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dirty="0"/>
              <a:t>https://materiais.viaagenciadigital.com.br/guia-completo-transformacao-digital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1660831-FF16-5DE7-6669-9C6DEEB60DEA}"/>
              </a:ext>
            </a:extLst>
          </p:cNvPr>
          <p:cNvSpPr/>
          <p:nvPr/>
        </p:nvSpPr>
        <p:spPr>
          <a:xfrm>
            <a:off x="1545847" y="2948316"/>
            <a:ext cx="7093956" cy="2603398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Suporte para Java 8 e versões posteriores, com expressões lambda;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Suporte para testes parametrizados;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Nova arquitetura que permite extensões personalizadas e suporte a diferentes motores de execução de testes;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Melhorias de desempenho;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Suporte para anotações de teste personalizadas;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Suporte a testes assíncronos.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AA83D1-109C-B667-7763-85055066A033}"/>
              </a:ext>
            </a:extLst>
          </p:cNvPr>
          <p:cNvSpPr/>
          <p:nvPr/>
        </p:nvSpPr>
        <p:spPr>
          <a:xfrm>
            <a:off x="401216" y="1026767"/>
            <a:ext cx="84135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O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JUnit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é um dos mais populares frameworks de teste open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source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para Java, que permite a criação de testes unitários automatizados.</a:t>
            </a:r>
          </a:p>
          <a:p>
            <a:pPr algn="just"/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RobotoSlab-Light"/>
            </a:endParaRPr>
          </a:p>
          <a:p>
            <a:pPr algn="just"/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O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JUunit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5 é a versão mais recente da ferramenta e trouxe muitas mudanças em relação às versões anteriores: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93173" y="380436"/>
            <a:ext cx="5131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Revisão – Testes Unitários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3651" y="660891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dirty="0"/>
              <a:t>https://materiais.viaagenciadigital.com.br/guia-completo-transformacao-digital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1660831-FF16-5DE7-6669-9C6DEEB60DEA}"/>
              </a:ext>
            </a:extLst>
          </p:cNvPr>
          <p:cNvSpPr/>
          <p:nvPr/>
        </p:nvSpPr>
        <p:spPr>
          <a:xfrm>
            <a:off x="493173" y="3016771"/>
            <a:ext cx="8391438" cy="330005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Ajudam a detectar bugs o </a:t>
            </a:r>
            <a:r>
              <a:rPr lang="pt-BR" sz="18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mais cedo</a:t>
            </a: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possível no processo de desenvolvimento.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Reduzem o tempo de depuração, pois tornam mais fácil identificar e corrigir problemas de código.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Ajudam a documentar o código e as regras de negócio, pois descrevem explicitamente o comportamento esperado de cada unidade de código </a:t>
            </a: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pt-BR" sz="1800" b="1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TDD</a:t>
            </a: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.</a:t>
            </a: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Facilitam a manutenção do software, pois permitem alterações “sem medo”.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ED9A2A-085D-B2E3-0416-82E4F19713F9}"/>
              </a:ext>
            </a:extLst>
          </p:cNvPr>
          <p:cNvSpPr/>
          <p:nvPr/>
        </p:nvSpPr>
        <p:spPr>
          <a:xfrm>
            <a:off x="493172" y="1205655"/>
            <a:ext cx="83914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Testes unitários são uma prática de engenharia de software que consiste em escrever código </a:t>
            </a:r>
            <a:r>
              <a:rPr kumimoji="0" lang="pt-BR" altLang="pt-BR" b="0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automatizado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para testar pequenas unidades de código, geralmente </a:t>
            </a:r>
            <a:r>
              <a:rPr kumimoji="0" lang="pt-BR" altLang="pt-BR" b="0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funções ou métodos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individuais, para garantir que eles funcionem como esperado.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Testes unitários são geralmente </a:t>
            </a:r>
            <a:r>
              <a:rPr kumimoji="0" lang="pt-BR" altLang="pt-BR" b="0" i="0" u="sng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escritos por desenvolvedores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e executados durante o processo de desenvolvimento de software.</a:t>
            </a:r>
          </a:p>
        </p:txBody>
      </p:sp>
    </p:spTree>
    <p:extLst>
      <p:ext uri="{BB962C8B-B14F-4D97-AF65-F5344CB8AC3E}">
        <p14:creationId xmlns:p14="http://schemas.microsoft.com/office/powerpoint/2010/main" val="41772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01216" y="345394"/>
            <a:ext cx="5842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JUnit</a:t>
            </a: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 Anatomia de um teste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3651" y="660891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800" dirty="0"/>
              <a:t>https://materiais.viaagenciadigital.com.br/guia-completo-transformacao-digital</a:t>
            </a:r>
          </a:p>
        </p:txBody>
      </p:sp>
      <p:pic>
        <p:nvPicPr>
          <p:cNvPr id="22" name="Picture 5" descr="FIAP-NOVO-2014-MAGENTO.png">
            <a:extLst>
              <a:ext uri="{FF2B5EF4-FFF2-40B4-BE49-F238E27FC236}">
                <a16:creationId xmlns:a16="http://schemas.microsoft.com/office/drawing/2014/main" id="{B41795B4-75C9-539B-1DBC-5A9A9ED34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66" y="247838"/>
            <a:ext cx="863475" cy="251907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6C6F1108-F501-AD65-D7AA-58472DB16978}"/>
              </a:ext>
            </a:extLst>
          </p:cNvPr>
          <p:cNvSpPr/>
          <p:nvPr/>
        </p:nvSpPr>
        <p:spPr>
          <a:xfrm flipH="1">
            <a:off x="194728" y="168966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AA83D1-109C-B667-7763-85055066A033}"/>
              </a:ext>
            </a:extLst>
          </p:cNvPr>
          <p:cNvSpPr/>
          <p:nvPr/>
        </p:nvSpPr>
        <p:spPr>
          <a:xfrm>
            <a:off x="3392058" y="2359906"/>
            <a:ext cx="4404050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public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class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 err="1">
                <a:solidFill>
                  <a:srgbClr val="F22C3D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CalculatorTest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{</a:t>
            </a:r>
          </a:p>
          <a:p>
            <a:pPr algn="just"/>
            <a:endParaRPr lang="en-US" sz="1200" b="0" i="0" dirty="0">
              <a:solidFill>
                <a:srgbClr val="FFFFFF"/>
              </a:solidFill>
              <a:effectLst/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Simplified Arabic Fixed" panose="02070309020205020404" pitchFamily="49" charset="-78"/>
              </a:rPr>
              <a:t>	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@Test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	</a:t>
            </a:r>
            <a:r>
              <a:rPr lang="en-US" sz="1200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public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void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 err="1">
                <a:solidFill>
                  <a:srgbClr val="F22C3D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testAddition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() {</a:t>
            </a:r>
          </a:p>
          <a:p>
            <a:pPr algn="just" defTabSz="354013"/>
            <a:endParaRPr lang="en-US" sz="1200" dirty="0">
              <a:solidFill>
                <a:srgbClr val="FFFFFF"/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endParaRPr lang="en-US" sz="1200" dirty="0">
              <a:solidFill>
                <a:srgbClr val="FFFFFF"/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cs typeface="Simplified Arabic Fixed" panose="02070309020205020404" pitchFamily="49" charset="-78"/>
              </a:rPr>
              <a:t>		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Calculator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 err="1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calculator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= </a:t>
            </a:r>
            <a:r>
              <a:rPr lang="en-US" sz="1200" b="0" i="0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new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>
                <a:solidFill>
                  <a:srgbClr val="F22C3D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Calculator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();</a:t>
            </a:r>
          </a:p>
          <a:p>
            <a:pPr algn="just" defTabSz="354013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cs typeface="Simplified Arabic Fixed" panose="02070309020205020404" pitchFamily="49" charset="-78"/>
              </a:rPr>
              <a:t>		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int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result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 =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calculator.add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(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2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, 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3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);</a:t>
            </a:r>
          </a:p>
          <a:p>
            <a:pPr algn="just" defTabSz="354013"/>
            <a:endParaRPr lang="en-US" sz="1200" dirty="0">
              <a:solidFill>
                <a:srgbClr val="FFFFFF"/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endParaRPr lang="en-US" sz="1200" dirty="0">
              <a:solidFill>
                <a:srgbClr val="FFFFFF"/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  <a:p>
            <a:pPr algn="just" defTabSz="354013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cs typeface="Simplified Arabic Fixed" panose="02070309020205020404" pitchFamily="49" charset="-78"/>
              </a:rPr>
              <a:t>		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assertEquals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(</a:t>
            </a:r>
            <a:r>
              <a:rPr lang="en-US" sz="1200" b="0" i="0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5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, result);</a:t>
            </a:r>
          </a:p>
          <a:p>
            <a:pPr algn="just" defTabSz="354013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cs typeface="Simplified Arabic Fixed" panose="02070309020205020404" pitchFamily="49" charset="-78"/>
              </a:rPr>
              <a:t>	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}</a:t>
            </a:r>
          </a:p>
          <a:p>
            <a:pPr algn="just" defTabSz="354013"/>
            <a:r>
              <a:rPr lang="en-US" sz="12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Simplified Arabic Fixed" panose="02070309020205020404" pitchFamily="49" charset="-78"/>
              </a:rPr>
              <a:t>}</a:t>
            </a:r>
            <a:endParaRPr 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D95119-D3C6-8D97-4D02-C868F9E533F4}"/>
              </a:ext>
            </a:extLst>
          </p:cNvPr>
          <p:cNvSpPr txBox="1"/>
          <p:nvPr/>
        </p:nvSpPr>
        <p:spPr>
          <a:xfrm>
            <a:off x="4359479" y="1266242"/>
            <a:ext cx="3946849" cy="646331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Classe de Teste</a:t>
            </a:r>
            <a:endParaRPr lang="pt-BR" alt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Sugere-se sempre usar o mesmo nome da Classe que está sendo testada adicionando o sufixo “Test”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D668F1-C362-A12A-5296-B8B4859E8BD2}"/>
              </a:ext>
            </a:extLst>
          </p:cNvPr>
          <p:cNvSpPr txBox="1"/>
          <p:nvPr/>
        </p:nvSpPr>
        <p:spPr>
          <a:xfrm>
            <a:off x="105267" y="1478836"/>
            <a:ext cx="2700198" cy="1938992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Anotações (</a:t>
            </a:r>
            <a:r>
              <a:rPr lang="pt-BR" altLang="pt-BR" sz="1200" b="1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Annotations</a:t>
            </a:r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)</a:t>
            </a:r>
            <a:endParaRPr lang="pt-BR" alt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São usadas para definir e configurar os métodos de teste. Algumas das mais importantes são:</a:t>
            </a:r>
          </a:p>
          <a:p>
            <a:pPr marL="171450" indent="-171450">
              <a:buFontTx/>
              <a:buChar char="-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@Test</a:t>
            </a:r>
          </a:p>
          <a:p>
            <a:pPr marL="171450" indent="-171450">
              <a:buFontTx/>
              <a:buChar char="-"/>
            </a:pP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@BeforeEach / @BeforeAll</a:t>
            </a:r>
          </a:p>
          <a:p>
            <a:pPr marL="171450" indent="-171450">
              <a:buFontTx/>
              <a:buChar char="-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@AfterEach / @AfterAll</a:t>
            </a:r>
          </a:p>
          <a:p>
            <a:pPr marL="171450" indent="-171450">
              <a:buFontTx/>
              <a:buChar char="-"/>
            </a:pP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@ParameterizedTest</a:t>
            </a:r>
          </a:p>
          <a:p>
            <a:pPr marL="171450" indent="-171450">
              <a:buFontTx/>
              <a:buChar char="-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@Disabled</a:t>
            </a:r>
          </a:p>
          <a:p>
            <a:pPr marL="171450" indent="-171450">
              <a:buFontTx/>
              <a:buChar char="-"/>
            </a:pP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@Timeout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E9924F-6DB4-20AF-45B2-9B9705C6FA26}"/>
              </a:ext>
            </a:extLst>
          </p:cNvPr>
          <p:cNvSpPr txBox="1"/>
          <p:nvPr/>
        </p:nvSpPr>
        <p:spPr>
          <a:xfrm>
            <a:off x="5117373" y="5134125"/>
            <a:ext cx="3219996" cy="1569660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Asserções (</a:t>
            </a:r>
            <a:r>
              <a:rPr lang="pt-BR" altLang="pt-BR" sz="1200" b="1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Assertions</a:t>
            </a:r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)</a:t>
            </a:r>
            <a:endParaRPr lang="pt-BR" alt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Verificam se o resultado da lógica implementada corresponde ao esperado. Algumas das mais importantes são:</a:t>
            </a:r>
          </a:p>
          <a:p>
            <a:pPr marL="171450" indent="-171450">
              <a:buFontTx/>
              <a:buChar char="-"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assertEquals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 /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assertNotEquals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pt-BR" altLang="pt-BR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assertTrue</a:t>
            </a: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() / </a:t>
            </a:r>
            <a:r>
              <a:rPr lang="pt-BR" altLang="pt-BR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assertFalse</a:t>
            </a: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assertThrows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 /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assertDoesNotThrow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pt-BR" altLang="pt-BR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assertNull</a:t>
            </a: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() / </a:t>
            </a:r>
            <a:r>
              <a:rPr lang="pt-BR" altLang="pt-BR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assertNotNull</a:t>
            </a:r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()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14AFC-4C66-F1C0-4B40-F56EFDDFD14E}"/>
              </a:ext>
            </a:extLst>
          </p:cNvPr>
          <p:cNvSpPr txBox="1"/>
          <p:nvPr/>
        </p:nvSpPr>
        <p:spPr>
          <a:xfrm>
            <a:off x="506951" y="3802244"/>
            <a:ext cx="2416628" cy="830997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Lógica do teste</a:t>
            </a:r>
            <a:endParaRPr lang="pt-BR" alt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Implementações do código usado para execução do passo a passo do caso de teste.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F77B50-6148-988D-395C-70B1C5DDA00A}"/>
              </a:ext>
            </a:extLst>
          </p:cNvPr>
          <p:cNvSpPr txBox="1"/>
          <p:nvPr/>
        </p:nvSpPr>
        <p:spPr>
          <a:xfrm>
            <a:off x="6727371" y="2355999"/>
            <a:ext cx="2311362" cy="1015663"/>
          </a:xfrm>
          <a:prstGeom prst="rect">
            <a:avLst/>
          </a:prstGeom>
          <a:noFill/>
          <a:ln>
            <a:solidFill>
              <a:srgbClr val="F0265D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pt-B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Método de Teste</a:t>
            </a:r>
            <a:endParaRPr lang="pt-BR" alt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inherit"/>
            </a:endParaRPr>
          </a:p>
          <a:p>
            <a:r>
              <a:rPr lang="pt-BR" alt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Sugere-se usar um nome bastante descritivo sobre o cenário ou comportamento esperado a ser testado.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D32B88DF-3A93-2E23-5208-6D4C3F2750DF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rot="5400000">
            <a:off x="5501473" y="1528474"/>
            <a:ext cx="447333" cy="121553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285FFD7E-2822-C61A-3E14-8801B0B85F4A}"/>
              </a:ext>
            </a:extLst>
          </p:cNvPr>
          <p:cNvSpPr/>
          <p:nvPr/>
        </p:nvSpPr>
        <p:spPr>
          <a:xfrm>
            <a:off x="5061389" y="2359906"/>
            <a:ext cx="111968" cy="121500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EB72755-9154-6DEE-7B7B-33A3739C8C70}"/>
              </a:ext>
            </a:extLst>
          </p:cNvPr>
          <p:cNvSpPr/>
          <p:nvPr/>
        </p:nvSpPr>
        <p:spPr>
          <a:xfrm>
            <a:off x="5325757" y="3159254"/>
            <a:ext cx="111968" cy="121500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51F7479-EF43-7A9B-2564-0A61FB4A1EC0}"/>
              </a:ext>
            </a:extLst>
          </p:cNvPr>
          <p:cNvSpPr/>
          <p:nvPr/>
        </p:nvSpPr>
        <p:spPr>
          <a:xfrm>
            <a:off x="3834607" y="2988556"/>
            <a:ext cx="111968" cy="121500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4958340-6EFB-02D6-728F-92BC1EA6EE1D}"/>
              </a:ext>
            </a:extLst>
          </p:cNvPr>
          <p:cNvSpPr/>
          <p:nvPr/>
        </p:nvSpPr>
        <p:spPr>
          <a:xfrm>
            <a:off x="4140639" y="3798143"/>
            <a:ext cx="111968" cy="121500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C2A9AE6-01DE-C6E8-C0B5-B1231BC00BF0}"/>
              </a:ext>
            </a:extLst>
          </p:cNvPr>
          <p:cNvSpPr/>
          <p:nvPr/>
        </p:nvSpPr>
        <p:spPr>
          <a:xfrm>
            <a:off x="4527667" y="4511741"/>
            <a:ext cx="111968" cy="121500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46FF0B29-6CCC-FA54-14E4-C2BE21363844}"/>
              </a:ext>
            </a:extLst>
          </p:cNvPr>
          <p:cNvCxnSpPr>
            <a:cxnSpLocks/>
            <a:stCxn id="4" idx="3"/>
            <a:endCxn id="27" idx="2"/>
          </p:cNvCxnSpPr>
          <p:nvPr/>
        </p:nvCxnSpPr>
        <p:spPr>
          <a:xfrm>
            <a:off x="2805465" y="2448332"/>
            <a:ext cx="1029142" cy="6009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CA4AF44E-7ADC-1875-92FB-D0A978F3AE1B}"/>
              </a:ext>
            </a:extLst>
          </p:cNvPr>
          <p:cNvCxnSpPr>
            <a:stCxn id="6" idx="3"/>
            <a:endCxn id="28" idx="2"/>
          </p:cNvCxnSpPr>
          <p:nvPr/>
        </p:nvCxnSpPr>
        <p:spPr>
          <a:xfrm flipV="1">
            <a:off x="2923579" y="3858893"/>
            <a:ext cx="1217060" cy="358850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ABE799A0-2179-176D-418E-6157E16F57E7}"/>
              </a:ext>
            </a:extLst>
          </p:cNvPr>
          <p:cNvCxnSpPr>
            <a:stCxn id="7" idx="1"/>
            <a:endCxn id="26" idx="0"/>
          </p:cNvCxnSpPr>
          <p:nvPr/>
        </p:nvCxnSpPr>
        <p:spPr>
          <a:xfrm rot="10800000" flipV="1">
            <a:off x="5381741" y="2863830"/>
            <a:ext cx="1345630" cy="29542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B6F47C97-B4E3-5409-D283-43A1092EB107}"/>
              </a:ext>
            </a:extLst>
          </p:cNvPr>
          <p:cNvCxnSpPr>
            <a:stCxn id="5" idx="1"/>
            <a:endCxn id="29" idx="4"/>
          </p:cNvCxnSpPr>
          <p:nvPr/>
        </p:nvCxnSpPr>
        <p:spPr>
          <a:xfrm rot="10800000">
            <a:off x="4583651" y="4633241"/>
            <a:ext cx="533722" cy="12857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/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Vamos para a prática</a:t>
            </a:r>
          </a:p>
        </p:txBody>
      </p:sp>
      <p:sp>
        <p:nvSpPr>
          <p:cNvPr id="5" name="Colchete Duplo 4">
            <a:extLst>
              <a:ext uri="{FF2B5EF4-FFF2-40B4-BE49-F238E27FC236}">
                <a16:creationId xmlns:a16="http://schemas.microsoft.com/office/drawing/2014/main" id="{BC2A316A-1659-4DB4-B233-A593449386CB}"/>
              </a:ext>
            </a:extLst>
          </p:cNvPr>
          <p:cNvSpPr/>
          <p:nvPr/>
        </p:nvSpPr>
        <p:spPr>
          <a:xfrm>
            <a:off x="531506" y="1837567"/>
            <a:ext cx="7923672" cy="2557151"/>
          </a:xfrm>
          <a:prstGeom prst="bracketPair">
            <a:avLst/>
          </a:prstGeom>
          <a:noFill/>
          <a:ln>
            <a:solidFill>
              <a:srgbClr val="F026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2DBC26-6227-D715-5BB7-BBE4F1424D21}"/>
              </a:ext>
            </a:extLst>
          </p:cNvPr>
          <p:cNvSpPr txBox="1"/>
          <p:nvPr/>
        </p:nvSpPr>
        <p:spPr>
          <a:xfrm>
            <a:off x="814387" y="2030840"/>
            <a:ext cx="74382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Abrir o projeto disponibilizado (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Import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&gt;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Maven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&gt;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Existing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...).</a:t>
            </a:r>
          </a:p>
          <a:p>
            <a:pPr marL="457200" indent="-457200">
              <a:buAutoNum type="arabi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Inserir dependência do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Junit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 5 no pom.xml.</a:t>
            </a:r>
          </a:p>
          <a:p>
            <a:pPr lvl="1"/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  <a:hlinkClick r:id="rId2"/>
              </a:rPr>
              <a:t>https://mvnrepository.com/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RobotoSlab-Light"/>
            </a:endParaRPr>
          </a:p>
          <a:p>
            <a:pPr marL="457200" indent="-457200">
              <a:buAutoNum type="arabi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Verificar código das Classes </a:t>
            </a:r>
            <a:r>
              <a:rPr lang="pt-B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main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() e Calculadora().</a:t>
            </a:r>
          </a:p>
          <a:p>
            <a:pPr marL="457200" indent="-457200">
              <a:buAutoNum type="arabicPeriod"/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Rodar o programa e verificar funcionamento.</a:t>
            </a:r>
          </a:p>
          <a:p>
            <a:pPr marL="457200" indent="-457200">
              <a:buAutoNum type="arabicPeriod"/>
            </a:pP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RobotoSlab-Ligh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Implementar um teste unitário para a função </a:t>
            </a:r>
            <a:r>
              <a:rPr lang="pt-BR" sz="2000" b="1" dirty="0">
                <a:solidFill>
                  <a:srgbClr val="00B050"/>
                </a:solidFill>
                <a:latin typeface="RobotoSlab-Light"/>
              </a:rPr>
              <a:t>somar()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Slab-Light"/>
              </a:rPr>
              <a:t>.</a:t>
            </a:r>
          </a:p>
        </p:txBody>
      </p:sp>
      <p:pic>
        <p:nvPicPr>
          <p:cNvPr id="2050" name="Picture 2" descr="starting over...: Você é Hands On?">
            <a:extLst>
              <a:ext uri="{FF2B5EF4-FFF2-40B4-BE49-F238E27FC236}">
                <a16:creationId xmlns:a16="http://schemas.microsoft.com/office/drawing/2014/main" id="{0D123E42-E48A-1EA2-01AF-E71B386C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29" y="470618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FIAP-NOVO-2014-MAGENTO.png">
            <a:extLst>
              <a:ext uri="{FF2B5EF4-FFF2-40B4-BE49-F238E27FC236}">
                <a16:creationId xmlns:a16="http://schemas.microsoft.com/office/drawing/2014/main" id="{B4E69D35-FE2F-3F56-D5F1-0F47589ABF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99" y="268498"/>
            <a:ext cx="801856" cy="2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EC1D1D21D4E48B520C5C8F616BA48" ma:contentTypeVersion="5" ma:contentTypeDescription="Crie um novo documento." ma:contentTypeScope="" ma:versionID="32deb9121e4a64f8f34fda3d23d0e502">
  <xsd:schema xmlns:xsd="http://www.w3.org/2001/XMLSchema" xmlns:xs="http://www.w3.org/2001/XMLSchema" xmlns:p="http://schemas.microsoft.com/office/2006/metadata/properties" xmlns:ns2="edf2e5cb-7110-439b-886f-65e18b4e3d15" targetNamespace="http://schemas.microsoft.com/office/2006/metadata/properties" ma:root="true" ma:fieldsID="defc92c0f397b26f836a2e37b7e55ced" ns2:_="">
    <xsd:import namespace="edf2e5cb-7110-439b-886f-65e18b4e3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2e5cb-7110-439b-886f-65e18b4e3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40074F-55AE-4DD5-8362-08B3B44DEE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0095E2-2D9F-4AA5-BF5E-0083451989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C5C3CB-1022-41BD-82A4-E0DAF954AD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2e5cb-7110-439b-886f-65e18b4e3d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0</TotalTime>
  <Words>1511</Words>
  <Application>Microsoft Office PowerPoint</Application>
  <PresentationFormat>Apresentação na tela (4:3)</PresentationFormat>
  <Paragraphs>192</Paragraphs>
  <Slides>25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Marcel Massa</cp:lastModifiedBy>
  <cp:revision>362</cp:revision>
  <dcterms:created xsi:type="dcterms:W3CDTF">2015-01-30T10:46:50Z</dcterms:created>
  <dcterms:modified xsi:type="dcterms:W3CDTF">2023-03-24T12:25:52Z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0x01010036DEC1D1D21D4E48B520C5C8F616BA48</vt:lpwstr>
  </property>
</Properties>
</file>